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9" r:id="rId2"/>
    <p:sldId id="256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77" r:id="rId15"/>
    <p:sldId id="278" r:id="rId16"/>
    <p:sldId id="279" r:id="rId17"/>
    <p:sldId id="274" r:id="rId18"/>
  </p:sldIdLst>
  <p:sldSz cx="12192000" cy="6858000"/>
  <p:notesSz cx="6858000" cy="9144000"/>
  <p:defaultTextStyle>
    <a:defPPr>
      <a:defRPr lang="en-B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1277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pos="6403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2343" userDrawn="1">
          <p15:clr>
            <a:srgbClr val="A4A3A4"/>
          </p15:clr>
        </p15:guide>
        <p15:guide id="7" pos="53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2E9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43"/>
    <p:restoredTop sz="92960"/>
  </p:normalViewPr>
  <p:slideViewPr>
    <p:cSldViewPr snapToGrid="0">
      <p:cViewPr varScale="1">
        <p:scale>
          <a:sx n="207" d="100"/>
          <a:sy n="207" d="100"/>
        </p:scale>
        <p:origin x="1912" y="176"/>
      </p:cViewPr>
      <p:guideLst>
        <p:guide orient="horz" pos="550"/>
        <p:guide pos="1277"/>
        <p:guide orient="horz" pos="2260"/>
        <p:guide pos="6403"/>
        <p:guide pos="3840"/>
        <p:guide pos="2343"/>
        <p:guide pos="53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D4FE7-792E-5241-9560-FE3046BB87DE}" type="datetimeFigureOut">
              <a:rPr lang="en-BD" smtClean="0"/>
              <a:t>28/3/23</a:t>
            </a:fld>
            <a:endParaRPr lang="en-B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1D670-FE7E-1742-8723-22C2AA2E6011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42845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Title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2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160049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Business Model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11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124805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Business Model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12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245731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D" b="1" dirty="0"/>
              <a:t>The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13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253222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Business Model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14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191697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Vision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15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573396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Vision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16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21338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58e5a6a3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558e5a6a3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Icons for Revenue Flow Diagram (optional)</a:t>
            </a:r>
            <a:endParaRPr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Vision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3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252994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D" b="1" dirty="0"/>
              <a:t>Problem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4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386380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D" b="1" dirty="0"/>
              <a:t>The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5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809459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Product Introduction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6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81799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Market Size Slide</a:t>
            </a:r>
          </a:p>
          <a:p>
            <a:endParaRPr lang="en-BD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D" dirty="0"/>
              <a:t>Two (2) useful links for calculating your TAM, SAM &amp; SOM</a:t>
            </a:r>
          </a:p>
          <a:p>
            <a:r>
              <a:rPr lang="en-BD" dirty="0"/>
              <a:t>1. </a:t>
            </a:r>
            <a:r>
              <a:rPr lang="en-GB" dirty="0"/>
              <a:t>https://</a:t>
            </a:r>
            <a:r>
              <a:rPr lang="en-GB" dirty="0" err="1"/>
              <a:t>blog.hubspot.com</a:t>
            </a:r>
            <a:r>
              <a:rPr lang="en-GB" dirty="0"/>
              <a:t>/marketing/tam-</a:t>
            </a:r>
            <a:r>
              <a:rPr lang="en-GB" dirty="0" err="1"/>
              <a:t>sam</a:t>
            </a:r>
            <a:r>
              <a:rPr lang="en-GB" dirty="0"/>
              <a:t>-</a:t>
            </a:r>
            <a:r>
              <a:rPr lang="en-GB" dirty="0" err="1"/>
              <a:t>som</a:t>
            </a:r>
            <a:r>
              <a:rPr lang="en-BD" dirty="0"/>
              <a:t> </a:t>
            </a:r>
          </a:p>
          <a:p>
            <a:r>
              <a:rPr lang="en-BD" dirty="0"/>
              <a:t>2. </a:t>
            </a:r>
            <a:r>
              <a:rPr lang="en-GB" dirty="0"/>
              <a:t>http://</a:t>
            </a:r>
            <a:r>
              <a:rPr lang="en-GB" dirty="0" err="1"/>
              <a:t>tamsamsom.blogspot.com</a:t>
            </a:r>
            <a:r>
              <a:rPr lang="en-GB" dirty="0"/>
              <a:t>/2009/03/tam-</a:t>
            </a:r>
            <a:r>
              <a:rPr lang="en-GB" dirty="0" err="1"/>
              <a:t>sam</a:t>
            </a:r>
            <a:r>
              <a:rPr lang="en-GB" dirty="0"/>
              <a:t>-</a:t>
            </a:r>
            <a:r>
              <a:rPr lang="en-GB" dirty="0" err="1"/>
              <a:t>som.html</a:t>
            </a:r>
            <a:r>
              <a:rPr lang="en-GB"/>
              <a:t> </a:t>
            </a:r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7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530070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Industry Overview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8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3759931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Traction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9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6295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Business Model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10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09916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8C1C4-62ED-259A-1975-6128D9931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D6A1BE-CC50-61C5-D5E3-44EDC3FEB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12462-DBA7-EAD5-8C78-AD225B1C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FD04D-D04A-F1A0-0FB6-06E87628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F931C-8511-122B-DBE0-94F8B836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66598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F0DA-4205-3F5D-A2E6-DEADB020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A0B77F-D4EF-DE7C-4EAB-103C80409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C3D26-820D-4674-24FC-A7141A7D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BAB3E-2939-8717-E79A-82605C80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158A2-1574-A862-DB44-F0D8446B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313861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FA6DC-3255-7C0B-2717-191F34F2E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F8CCE-02FA-B945-751D-015B2C86B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09600-7BA1-422E-38EB-FFA30343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BB07E-68BF-A704-7035-B1B0BFA1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FE475-4D75-40E9-691B-3BBB9672D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3010186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 Layout 2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420400" y="1538333"/>
            <a:ext cx="11389600" cy="3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047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A0770-1358-4BAA-CE89-D9435BDB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98BE-9450-35FA-F93B-6A7781D26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98CF3-BBAE-7D4E-8B59-A2FA058F7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818A3-E234-D661-E1A2-9F073CD1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36C0F-43E4-92EB-06C6-1D2A9773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04450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69A5-EAB8-15EB-36E5-9962FC51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5A1A5-631B-2ED1-4799-1C3E04A99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DCFB4-BC4F-224F-D8B1-41996FAC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0D1EA-7FB4-B56F-7C6A-0C99A468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F7D7B-6230-EBA0-B8B9-47D958BB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24521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E06A-76F6-CC35-FE60-41FB951A1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EF0DF-5CE1-0254-0C12-944F89A069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D0B0A-84E2-643C-4F52-099220481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642A2-DEF1-3125-54F3-5FDBAD79C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E8583-43A1-77E6-918B-7112FBCB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02EB7-5028-B3DB-4573-73A7B806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62490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3C52-4A7C-5AC5-B1BD-311938333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6DC60-DE5C-8865-1E3B-E7AF99D6A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43A93-8A75-29FF-7988-E21513A45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B6833-D564-3820-C82E-1425BBF47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0AB725-97FD-6359-1A74-0CCC8184F2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00BE0F-A8B7-7EEE-0572-F0E8D803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C207F4-4615-7364-B69C-82299C8C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8D06F-E608-AD87-5ADF-16D5C884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03604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2082B-69CC-990E-6F0A-2B50D4D89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5C3F4-E7C7-4224-F7B3-8CDA0EAC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C7B8E-A8A7-5EF5-2C04-93D8CB2DA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3C6DE5-607C-222D-D135-391115CB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335380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00B64F-04D5-6037-7B21-D12DEAF5C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4DA2D-4468-E4D3-2900-77784788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B46A1-FEE3-BE85-9F76-C31FEEFD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31711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023E-CCF3-B96D-EE19-71C4CDC84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505FD-8AF6-64B6-EC8A-C06964626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8390F-9ED2-E384-4995-C0236510D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EF2F1-4B7A-C052-88E8-35CE07D2F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E59D3-3446-4272-11FD-6B1D38F3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DC430-E23E-1D8C-CB89-85CBB80B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84413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D3EB-20FD-7D0A-0A38-48886E15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7F0DE3-9C35-A3AB-DE4C-13BFEB3E8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A372B-93F2-7C9B-3BDD-19979642D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00ABE-5773-8081-E43B-873B151F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C22CA-0147-58A1-379F-F36E423B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4DEDA-611B-C8A9-D907-919346D1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18831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alphaModFix amt="84642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9A0A4-3163-262F-559F-9E8774515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E11A3-CEE4-2388-48CD-9E73EA3DC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5ED97-1A95-500C-F431-9402151D4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2ABE5-2543-364C-AEF0-DB2ADD2C8500}" type="datetimeFigureOut">
              <a:rPr lang="en-BD" smtClean="0"/>
              <a:t>28/3/23</a:t>
            </a:fld>
            <a:endParaRPr lang="e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20099-6CE7-0B78-7928-1F0A60E7D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667E9-07D2-FE57-4D7E-ECD2F86EA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3C0B1-63E6-ED47-B54B-35A8E2D9E30E}" type="slidenum">
              <a:rPr lang="en-BD" smtClean="0"/>
              <a:t>‹#›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82762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10.em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111F-44A4-B21E-3711-FD4A4A053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71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Montserrat" pitchFamily="2" charset="77"/>
              </a:rPr>
              <a:t>How To Use This Deck</a:t>
            </a:r>
            <a:endParaRPr lang="en-BD">
              <a:latin typeface="Montserrat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28544-A396-CD60-BA72-AAF8A1492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129" y="1402252"/>
            <a:ext cx="5257800" cy="48021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Make a copy in order to apply edits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File &gt; Make a Copy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Try to be light on written content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Minimizing the number of words on screen is ideal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Use ample charts, screenshots, and graphics 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Try to use short-phrased bullets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If there is too much text on the screen your audience will be reading the slides not listening to you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Tell a story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Create a story around the framework of your presentation in order to earn full attention from your audience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It’s not mandatory to follow our steps, but these are the best practices in the startup domain.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D91D06-233D-EEE4-BA67-8672CE962EAF}"/>
              </a:ext>
            </a:extLst>
          </p:cNvPr>
          <p:cNvSpPr txBox="1">
            <a:spLocks/>
          </p:cNvSpPr>
          <p:nvPr/>
        </p:nvSpPr>
        <p:spPr>
          <a:xfrm>
            <a:off x="6131859" y="1695170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BD">
              <a:latin typeface="Montserrat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7DB07F-E7FB-DEB4-9E12-F60CB6AEC02B}"/>
              </a:ext>
            </a:extLst>
          </p:cNvPr>
          <p:cNvSpPr txBox="1"/>
          <p:nvPr/>
        </p:nvSpPr>
        <p:spPr>
          <a:xfrm>
            <a:off x="744613" y="6131310"/>
            <a:ext cx="1070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b="1" dirty="0">
                <a:solidFill>
                  <a:srgbClr val="FF0000"/>
                </a:solidFill>
              </a:rPr>
              <a:t>Note: </a:t>
            </a:r>
            <a:r>
              <a:rPr lang="en-BD" dirty="0">
                <a:solidFill>
                  <a:srgbClr val="FF0000"/>
                </a:solidFill>
              </a:rPr>
              <a:t>Red colored textbox contains smart tips, please remove them from your Pitch Deck before editing.</a:t>
            </a:r>
          </a:p>
        </p:txBody>
      </p:sp>
      <p:sp>
        <p:nvSpPr>
          <p:cNvPr id="5" name="Google Shape;54;p15">
            <a:extLst>
              <a:ext uri="{FF2B5EF4-FFF2-40B4-BE49-F238E27FC236}">
                <a16:creationId xmlns:a16="http://schemas.microsoft.com/office/drawing/2014/main" id="{0A68C07B-EF56-8507-E191-65F84496CEC0}"/>
              </a:ext>
            </a:extLst>
          </p:cNvPr>
          <p:cNvSpPr txBox="1">
            <a:spLocks/>
          </p:cNvSpPr>
          <p:nvPr/>
        </p:nvSpPr>
        <p:spPr>
          <a:xfrm>
            <a:off x="6113929" y="1402253"/>
            <a:ext cx="5221941" cy="389364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175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400"/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Answer the following: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Problem : </a:t>
            </a:r>
            <a:r>
              <a:rPr lang="en-GB" sz="1400" dirty="0">
                <a:latin typeface="Montserrat" pitchFamily="2" charset="77"/>
              </a:rPr>
              <a:t>What pain are you solving?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Solution : </a:t>
            </a:r>
            <a:r>
              <a:rPr lang="en-GB" sz="1400" dirty="0">
                <a:latin typeface="Montserrat" pitchFamily="2" charset="77"/>
              </a:rPr>
              <a:t> How do you solve the problem?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Size of Market: </a:t>
            </a:r>
            <a:r>
              <a:rPr lang="en-GB" sz="1400" dirty="0">
                <a:latin typeface="Montserrat" pitchFamily="2" charset="77"/>
              </a:rPr>
              <a:t>How big is the market?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Industry: </a:t>
            </a:r>
            <a:r>
              <a:rPr lang="en-GB" sz="1400" dirty="0">
                <a:latin typeface="Montserrat" pitchFamily="2" charset="77"/>
              </a:rPr>
              <a:t>What kind of competitors are there?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Traction:</a:t>
            </a:r>
            <a:r>
              <a:rPr lang="en-GB" sz="1400" dirty="0">
                <a:latin typeface="Montserrat" pitchFamily="2" charset="77"/>
              </a:rPr>
              <a:t> How many customers do you have to date and how large is your revenue?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Business Model:</a:t>
            </a:r>
            <a:r>
              <a:rPr lang="en-GB" sz="1400" dirty="0">
                <a:latin typeface="Montserrat" pitchFamily="2" charset="77"/>
              </a:rPr>
              <a:t> How will your company make money?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Customer Acquisition: </a:t>
            </a:r>
            <a:r>
              <a:rPr lang="en-GB" sz="1400" dirty="0">
                <a:latin typeface="Montserrat" pitchFamily="2" charset="77"/>
              </a:rPr>
              <a:t>How do you plan to acquire new customers?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Team: </a:t>
            </a:r>
            <a:r>
              <a:rPr lang="en-GB" sz="1400" dirty="0">
                <a:latin typeface="Montserrat" pitchFamily="2" charset="77"/>
              </a:rPr>
              <a:t>Who is on your team?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endParaRPr lang="en-GB" sz="1400" dirty="0">
              <a:latin typeface="Montserrat" pitchFamily="2" charset="77"/>
            </a:endParaRPr>
          </a:p>
          <a:p>
            <a:pPr marL="596900" lvl="1" indent="0">
              <a:lnSpc>
                <a:spcPct val="115000"/>
              </a:lnSpc>
              <a:spcBef>
                <a:spcPts val="0"/>
              </a:spcBef>
              <a:buSzPts val="1400"/>
              <a:buNone/>
            </a:pPr>
            <a:r>
              <a:rPr lang="en-GB" sz="1400" b="1" i="1" dirty="0">
                <a:latin typeface="Montserrat" pitchFamily="2" charset="77"/>
              </a:rPr>
              <a:t>Traction, Customer Acquisition </a:t>
            </a:r>
            <a:r>
              <a:rPr lang="en-GB" sz="1400" i="1" dirty="0">
                <a:latin typeface="Montserrat" pitchFamily="2" charset="77"/>
              </a:rPr>
              <a:t>slides</a:t>
            </a:r>
            <a:r>
              <a:rPr lang="en-GB" sz="1400" b="1" i="1" dirty="0">
                <a:latin typeface="Montserrat" pitchFamily="2" charset="77"/>
              </a:rPr>
              <a:t> </a:t>
            </a:r>
            <a:r>
              <a:rPr lang="en-GB" sz="1400" i="1" dirty="0">
                <a:latin typeface="Montserrat" pitchFamily="2" charset="77"/>
              </a:rPr>
              <a:t>might not applicable for idea or pre-seed stage startup.</a:t>
            </a:r>
          </a:p>
        </p:txBody>
      </p:sp>
    </p:spTree>
    <p:extLst>
      <p:ext uri="{BB962C8B-B14F-4D97-AF65-F5344CB8AC3E}">
        <p14:creationId xmlns:p14="http://schemas.microsoft.com/office/powerpoint/2010/main" val="256089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alphaModFix amt="8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Business Model</a:t>
            </a:r>
            <a:endParaRPr lang="en-BD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249862" cy="5040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List the ways you will make money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Short term or just one simple approach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List alternate monetization possibilities</a:t>
            </a:r>
          </a:p>
          <a:p>
            <a:pPr>
              <a:lnSpc>
                <a:spcPct val="150000"/>
              </a:lnSpc>
            </a:pPr>
            <a:endParaRPr lang="en-GB" sz="2400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69A66D-6328-EFDD-4298-2D87B7CBEA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4900" y="3181350"/>
            <a:ext cx="1549400" cy="812800"/>
          </a:xfrm>
          <a:prstGeom prst="rect">
            <a:avLst/>
          </a:prstGeom>
        </p:spPr>
      </p:pic>
      <p:pic>
        <p:nvPicPr>
          <p:cNvPr id="10" name="Google Shape;73;p17">
            <a:extLst>
              <a:ext uri="{FF2B5EF4-FFF2-40B4-BE49-F238E27FC236}">
                <a16:creationId xmlns:a16="http://schemas.microsoft.com/office/drawing/2014/main" id="{F51AC90A-82DD-764F-3078-A3E79CF9E24B}"/>
              </a:ext>
            </a:extLst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973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alphaModFix amt="8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Revenue Flow</a:t>
            </a:r>
            <a:endParaRPr lang="en-BD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5795AA-7F9F-EEAD-331D-C8421C44C6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7450" y="2711450"/>
            <a:ext cx="2197100" cy="1435100"/>
          </a:xfrm>
          <a:prstGeom prst="rect">
            <a:avLst/>
          </a:prstGeom>
        </p:spPr>
      </p:pic>
      <p:pic>
        <p:nvPicPr>
          <p:cNvPr id="10" name="Google Shape;73;p17">
            <a:extLst>
              <a:ext uri="{FF2B5EF4-FFF2-40B4-BE49-F238E27FC236}">
                <a16:creationId xmlns:a16="http://schemas.microsoft.com/office/drawing/2014/main" id="{632A9779-F893-F90B-D5AE-D8B39FFDF65C}"/>
              </a:ext>
            </a:extLst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78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alphaModFix amt="8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Customer Acquisition</a:t>
            </a:r>
            <a:endParaRPr lang="en-BD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249862" cy="5040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List approaches/tact's you are going to use to get customers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Initial set, plus over time</a:t>
            </a:r>
          </a:p>
          <a:p>
            <a:pPr>
              <a:lnSpc>
                <a:spcPct val="150000"/>
              </a:lnSpc>
            </a:pPr>
            <a:endParaRPr lang="en-GB" sz="2400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2" name="Google Shape;73;p17">
            <a:extLst>
              <a:ext uri="{FF2B5EF4-FFF2-40B4-BE49-F238E27FC236}">
                <a16:creationId xmlns:a16="http://schemas.microsoft.com/office/drawing/2014/main" id="{CA7E77E1-87D7-4D54-0EAE-23AB98147564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7198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999" y="347216"/>
            <a:ext cx="5040000" cy="720000"/>
          </a:xfrm>
        </p:spPr>
        <p:txBody>
          <a:bodyPr anchor="ctr">
            <a:normAutofit/>
          </a:bodyPr>
          <a:lstStyle/>
          <a:p>
            <a:pPr algn="ctr"/>
            <a:r>
              <a:rPr lang="en-GB" b="1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Team Members</a:t>
            </a:r>
            <a:endParaRPr lang="en-BD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0A95B01-313C-636C-E03F-704D1180CD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4763" y="228600"/>
            <a:ext cx="1866900" cy="215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61F66DD-25A1-95F4-9EFA-C0004DB43885}"/>
              </a:ext>
            </a:extLst>
          </p:cNvPr>
          <p:cNvSpPr txBox="1"/>
          <p:nvPr/>
        </p:nvSpPr>
        <p:spPr>
          <a:xfrm>
            <a:off x="2296920" y="5130799"/>
            <a:ext cx="899605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BD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Elon</a:t>
            </a:r>
          </a:p>
          <a:p>
            <a:pPr algn="ctr"/>
            <a:r>
              <a:rPr lang="en-BD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CEO</a:t>
            </a:r>
            <a:endParaRPr lang="en-BD" sz="2400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925E3D-EDFF-8564-D831-96D22C0EEA70}"/>
              </a:ext>
            </a:extLst>
          </p:cNvPr>
          <p:cNvSpPr txBox="1"/>
          <p:nvPr/>
        </p:nvSpPr>
        <p:spPr>
          <a:xfrm>
            <a:off x="9020136" y="5130799"/>
            <a:ext cx="891591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BD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Sam</a:t>
            </a:r>
          </a:p>
          <a:p>
            <a:pPr algn="ctr"/>
            <a:r>
              <a:rPr lang="en-BD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CTO</a:t>
            </a:r>
            <a:endParaRPr lang="en-BD" sz="2400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D888D0-6872-227E-B63C-AB11A00CC3BC}"/>
              </a:ext>
            </a:extLst>
          </p:cNvPr>
          <p:cNvSpPr txBox="1"/>
          <p:nvPr/>
        </p:nvSpPr>
        <p:spPr>
          <a:xfrm>
            <a:off x="5560012" y="5130799"/>
            <a:ext cx="1197765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Sheryl</a:t>
            </a:r>
            <a:endParaRPr lang="en-BD" sz="2400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  <a:p>
            <a:pPr algn="ctr"/>
            <a:r>
              <a:rPr lang="en-BD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CFO</a:t>
            </a:r>
            <a:endParaRPr lang="en-BD" sz="2400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25" name="Google Shape;73;p17">
            <a:extLst>
              <a:ext uri="{FF2B5EF4-FFF2-40B4-BE49-F238E27FC236}">
                <a16:creationId xmlns:a16="http://schemas.microsoft.com/office/drawing/2014/main" id="{19383D98-9CEE-B865-19B7-1A0B107D662D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B327F7-179E-15D5-E027-A9F6617FD52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3417" y="2179318"/>
            <a:ext cx="2906609" cy="2906609"/>
          </a:xfrm>
          <a:custGeom>
            <a:avLst/>
            <a:gdLst>
              <a:gd name="connsiteX0" fmla="*/ 2376000 w 4752000"/>
              <a:gd name="connsiteY0" fmla="*/ 0 h 4752000"/>
              <a:gd name="connsiteX1" fmla="*/ 4752000 w 4752000"/>
              <a:gd name="connsiteY1" fmla="*/ 2376000 h 4752000"/>
              <a:gd name="connsiteX2" fmla="*/ 2376000 w 4752000"/>
              <a:gd name="connsiteY2" fmla="*/ 4752000 h 4752000"/>
              <a:gd name="connsiteX3" fmla="*/ 0 w 4752000"/>
              <a:gd name="connsiteY3" fmla="*/ 2376000 h 4752000"/>
              <a:gd name="connsiteX4" fmla="*/ 2376000 w 4752000"/>
              <a:gd name="connsiteY4" fmla="*/ 0 h 47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000" h="4752000">
                <a:moveTo>
                  <a:pt x="2376000" y="0"/>
                </a:moveTo>
                <a:cubicBezTo>
                  <a:pt x="3688229" y="0"/>
                  <a:pt x="4752000" y="1063771"/>
                  <a:pt x="4752000" y="2376000"/>
                </a:cubicBezTo>
                <a:cubicBezTo>
                  <a:pt x="4752000" y="3688229"/>
                  <a:pt x="3688229" y="4752000"/>
                  <a:pt x="2376000" y="4752000"/>
                </a:cubicBezTo>
                <a:cubicBezTo>
                  <a:pt x="1063771" y="4752000"/>
                  <a:pt x="0" y="3688229"/>
                  <a:pt x="0" y="2376000"/>
                </a:cubicBezTo>
                <a:cubicBezTo>
                  <a:pt x="0" y="1063771"/>
                  <a:pt x="1063771" y="0"/>
                  <a:pt x="2376000" y="0"/>
                </a:cubicBezTo>
                <a:close/>
              </a:path>
            </a:pathLst>
          </a:custGeom>
        </p:spPr>
      </p:pic>
      <p:pic>
        <p:nvPicPr>
          <p:cNvPr id="1028" name="Picture 4" descr="Work Avatars on Behance">
            <a:extLst>
              <a:ext uri="{FF2B5EF4-FFF2-40B4-BE49-F238E27FC236}">
                <a16:creationId xmlns:a16="http://schemas.microsoft.com/office/drawing/2014/main" id="{61384375-C7A0-2EAE-6D2F-990F0F5B7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6413" y="2179318"/>
            <a:ext cx="2906609" cy="29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D040C5-37BA-9890-27A4-0F7414697F2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54915" y="2179318"/>
            <a:ext cx="2906609" cy="2906609"/>
          </a:xfrm>
          <a:custGeom>
            <a:avLst/>
            <a:gdLst>
              <a:gd name="connsiteX0" fmla="*/ 1431599 w 2906609"/>
              <a:gd name="connsiteY0" fmla="*/ 0 h 2906609"/>
              <a:gd name="connsiteX1" fmla="*/ 1475009 w 2906609"/>
              <a:gd name="connsiteY1" fmla="*/ 0 h 2906609"/>
              <a:gd name="connsiteX2" fmla="*/ 1602008 w 2906609"/>
              <a:gd name="connsiteY2" fmla="*/ 6413 h 2906609"/>
              <a:gd name="connsiteX3" fmla="*/ 2900195 w 2906609"/>
              <a:gd name="connsiteY3" fmla="*/ 1304600 h 2906609"/>
              <a:gd name="connsiteX4" fmla="*/ 2906609 w 2906609"/>
              <a:gd name="connsiteY4" fmla="*/ 1431619 h 2906609"/>
              <a:gd name="connsiteX5" fmla="*/ 2906609 w 2906609"/>
              <a:gd name="connsiteY5" fmla="*/ 1474989 h 2906609"/>
              <a:gd name="connsiteX6" fmla="*/ 2900195 w 2906609"/>
              <a:gd name="connsiteY6" fmla="*/ 1602008 h 2906609"/>
              <a:gd name="connsiteX7" fmla="*/ 1602008 w 2906609"/>
              <a:gd name="connsiteY7" fmla="*/ 2900195 h 2906609"/>
              <a:gd name="connsiteX8" fmla="*/ 1474988 w 2906609"/>
              <a:gd name="connsiteY8" fmla="*/ 2906609 h 2906609"/>
              <a:gd name="connsiteX9" fmla="*/ 1431620 w 2906609"/>
              <a:gd name="connsiteY9" fmla="*/ 2906609 h 2906609"/>
              <a:gd name="connsiteX10" fmla="*/ 1304600 w 2906609"/>
              <a:gd name="connsiteY10" fmla="*/ 2900195 h 2906609"/>
              <a:gd name="connsiteX11" fmla="*/ 6413 w 2906609"/>
              <a:gd name="connsiteY11" fmla="*/ 1602008 h 2906609"/>
              <a:gd name="connsiteX12" fmla="*/ 0 w 2906609"/>
              <a:gd name="connsiteY12" fmla="*/ 1475009 h 2906609"/>
              <a:gd name="connsiteX13" fmla="*/ 0 w 2906609"/>
              <a:gd name="connsiteY13" fmla="*/ 1431599 h 2906609"/>
              <a:gd name="connsiteX14" fmla="*/ 6413 w 2906609"/>
              <a:gd name="connsiteY14" fmla="*/ 1304600 h 2906609"/>
              <a:gd name="connsiteX15" fmla="*/ 1304600 w 2906609"/>
              <a:gd name="connsiteY15" fmla="*/ 6413 h 290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6609" h="2906609">
                <a:moveTo>
                  <a:pt x="1431599" y="0"/>
                </a:moveTo>
                <a:lnTo>
                  <a:pt x="1475009" y="0"/>
                </a:lnTo>
                <a:lnTo>
                  <a:pt x="1602008" y="6413"/>
                </a:lnTo>
                <a:cubicBezTo>
                  <a:pt x="2286505" y="75928"/>
                  <a:pt x="2830681" y="620103"/>
                  <a:pt x="2900195" y="1304600"/>
                </a:cubicBezTo>
                <a:lnTo>
                  <a:pt x="2906609" y="1431619"/>
                </a:lnTo>
                <a:lnTo>
                  <a:pt x="2906609" y="1474989"/>
                </a:lnTo>
                <a:lnTo>
                  <a:pt x="2900195" y="1602008"/>
                </a:lnTo>
                <a:cubicBezTo>
                  <a:pt x="2830681" y="2286506"/>
                  <a:pt x="2286505" y="2830681"/>
                  <a:pt x="1602008" y="2900195"/>
                </a:cubicBezTo>
                <a:lnTo>
                  <a:pt x="1474988" y="2906609"/>
                </a:lnTo>
                <a:lnTo>
                  <a:pt x="1431620" y="2906609"/>
                </a:lnTo>
                <a:lnTo>
                  <a:pt x="1304600" y="2900195"/>
                </a:lnTo>
                <a:cubicBezTo>
                  <a:pt x="620103" y="2830681"/>
                  <a:pt x="75928" y="2286506"/>
                  <a:pt x="6413" y="1602008"/>
                </a:cubicBezTo>
                <a:lnTo>
                  <a:pt x="0" y="1475009"/>
                </a:lnTo>
                <a:lnTo>
                  <a:pt x="0" y="1431599"/>
                </a:lnTo>
                <a:lnTo>
                  <a:pt x="6413" y="1304600"/>
                </a:lnTo>
                <a:cubicBezTo>
                  <a:pt x="75928" y="620103"/>
                  <a:pt x="620103" y="75928"/>
                  <a:pt x="1304600" y="6413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3777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alphaModFix amt="8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Summary</a:t>
            </a:r>
            <a:endParaRPr lang="en-BD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249862" cy="5040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List 3-5 key takeaways. Such as: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Secret Sauce (What makes your solution unique from others?)</a:t>
            </a:r>
            <a:endParaRPr lang="en-GB" sz="2800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Is your idea/product patentable?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what are technology verticals used in the solution?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Measurable impacts.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Is it Scalable? 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2" name="Google Shape;73;p17">
            <a:extLst>
              <a:ext uri="{FF2B5EF4-FFF2-40B4-BE49-F238E27FC236}">
                <a16:creationId xmlns:a16="http://schemas.microsoft.com/office/drawing/2014/main" id="{87577C62-378E-B4BC-0E43-535B2ADDD646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753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E2951-4275-B34E-C194-CDB44628E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876" y="365125"/>
            <a:ext cx="8137525" cy="1325563"/>
          </a:xfrm>
        </p:spPr>
        <p:txBody>
          <a:bodyPr/>
          <a:lstStyle/>
          <a:p>
            <a:pPr algn="ctr"/>
            <a:r>
              <a:rPr lang="en-BD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Fundraising ask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34E38-FB2B-A81B-35B0-1F16F8B2808C}"/>
              </a:ext>
            </a:extLst>
          </p:cNvPr>
          <p:cNvSpPr txBox="1"/>
          <p:nvPr/>
        </p:nvSpPr>
        <p:spPr>
          <a:xfrm>
            <a:off x="3803650" y="2351782"/>
            <a:ext cx="4584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sz="3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The amount you are raising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8FDFC-E162-4BA4-F942-648755443680}"/>
              </a:ext>
            </a:extLst>
          </p:cNvPr>
          <p:cNvSpPr txBox="1"/>
          <p:nvPr/>
        </p:nvSpPr>
        <p:spPr>
          <a:xfrm>
            <a:off x="3803650" y="4090094"/>
            <a:ext cx="4584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Investors that are</a:t>
            </a:r>
          </a:p>
          <a:p>
            <a:pPr algn="ctr"/>
            <a:r>
              <a:rPr lang="en-GB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currently</a:t>
            </a:r>
            <a:r>
              <a:rPr lang="en-BD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  involved</a:t>
            </a:r>
          </a:p>
        </p:txBody>
      </p:sp>
      <p:pic>
        <p:nvPicPr>
          <p:cNvPr id="6" name="Google Shape;73;p17">
            <a:extLst>
              <a:ext uri="{FF2B5EF4-FFF2-40B4-BE49-F238E27FC236}">
                <a16:creationId xmlns:a16="http://schemas.microsoft.com/office/drawing/2014/main" id="{BDF65674-E197-C202-3CF1-46B35DB40C5A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50AF52BD-95D0-8FFD-7376-58736AA52DA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50AF52BD-95D0-8FFD-7376-58736AA52D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9" name="Google Shape;186;p30">
            <a:extLst>
              <a:ext uri="{FF2B5EF4-FFF2-40B4-BE49-F238E27FC236}">
                <a16:creationId xmlns:a16="http://schemas.microsoft.com/office/drawing/2014/main" id="{33C3B103-5B24-9AEA-0D8A-E30383349C5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2638" y="1157858"/>
            <a:ext cx="5477524" cy="116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87;p30">
            <a:extLst>
              <a:ext uri="{FF2B5EF4-FFF2-40B4-BE49-F238E27FC236}">
                <a16:creationId xmlns:a16="http://schemas.microsoft.com/office/drawing/2014/main" id="{C3C7DC81-B8B0-45D8-C34D-85E64C998D11}"/>
              </a:ext>
            </a:extLst>
          </p:cNvPr>
          <p:cNvSpPr txBox="1"/>
          <p:nvPr/>
        </p:nvSpPr>
        <p:spPr>
          <a:xfrm>
            <a:off x="2052762" y="2784650"/>
            <a:ext cx="54774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  <a:ea typeface="Proxima Nova Semibold"/>
                <a:cs typeface="Proxima Nova Semibold"/>
                <a:sym typeface="Proxima Nova Semibold"/>
              </a:rPr>
              <a:t>Company Tagline</a:t>
            </a:r>
            <a:endParaRPr sz="2800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1" name="Google Shape;188;p30">
            <a:extLst>
              <a:ext uri="{FF2B5EF4-FFF2-40B4-BE49-F238E27FC236}">
                <a16:creationId xmlns:a16="http://schemas.microsoft.com/office/drawing/2014/main" id="{D6BF3D88-925C-2724-E7A2-EB508B46CDF6}"/>
              </a:ext>
            </a:extLst>
          </p:cNvPr>
          <p:cNvSpPr txBox="1"/>
          <p:nvPr/>
        </p:nvSpPr>
        <p:spPr>
          <a:xfrm>
            <a:off x="2052762" y="3760734"/>
            <a:ext cx="4043238" cy="256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  <a:ea typeface="Proxima Nova Semibold"/>
                <a:cs typeface="Proxima Nova Semibold"/>
                <a:sym typeface="Proxima Nova Semibold"/>
              </a:rPr>
              <a:t>Contact information</a:t>
            </a:r>
            <a:endParaRPr sz="1600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  <a:ea typeface="Proxima Nova Semibold"/>
              <a:cs typeface="Proxima Nova Semibold"/>
              <a:sym typeface="Proxima Nova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413856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33"/>
          <p:cNvGrpSpPr/>
          <p:nvPr/>
        </p:nvGrpSpPr>
        <p:grpSpPr>
          <a:xfrm>
            <a:off x="2497925" y="580469"/>
            <a:ext cx="462809" cy="585312"/>
            <a:chOff x="584925" y="238125"/>
            <a:chExt cx="415200" cy="525100"/>
          </a:xfrm>
          <a:solidFill>
            <a:srgbClr val="F2E92A"/>
          </a:solidFill>
        </p:grpSpPr>
        <p:sp>
          <p:nvSpPr>
            <p:cNvPr id="212" name="Google Shape;212;p33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8" name="Google Shape;218;p33"/>
          <p:cNvGrpSpPr/>
          <p:nvPr/>
        </p:nvGrpSpPr>
        <p:grpSpPr>
          <a:xfrm>
            <a:off x="3232937" y="665518"/>
            <a:ext cx="495497" cy="412483"/>
            <a:chOff x="1244325" y="314425"/>
            <a:chExt cx="444525" cy="370050"/>
          </a:xfrm>
          <a:solidFill>
            <a:srgbClr val="F2E92A"/>
          </a:solidFill>
        </p:grpSpPr>
        <p:sp>
          <p:nvSpPr>
            <p:cNvPr id="219" name="Google Shape;219;p33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21" name="Google Shape;221;p33"/>
          <p:cNvGrpSpPr/>
          <p:nvPr/>
        </p:nvGrpSpPr>
        <p:grpSpPr>
          <a:xfrm>
            <a:off x="3995200" y="663484"/>
            <a:ext cx="473733" cy="416551"/>
            <a:chOff x="1928175" y="312600"/>
            <a:chExt cx="425000" cy="373700"/>
          </a:xfrm>
          <a:solidFill>
            <a:srgbClr val="F2E92A"/>
          </a:solidFill>
        </p:grpSpPr>
        <p:sp>
          <p:nvSpPr>
            <p:cNvPr id="222" name="Google Shape;222;p33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4" name="Google Shape;224;p33"/>
          <p:cNvSpPr/>
          <p:nvPr/>
        </p:nvSpPr>
        <p:spPr>
          <a:xfrm>
            <a:off x="4789569" y="648531"/>
            <a:ext cx="387960" cy="446480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5" name="Google Shape;225;p33"/>
          <p:cNvSpPr/>
          <p:nvPr/>
        </p:nvSpPr>
        <p:spPr>
          <a:xfrm>
            <a:off x="5567498" y="649898"/>
            <a:ext cx="334901" cy="443749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6" name="Google Shape;226;p33"/>
          <p:cNvGrpSpPr/>
          <p:nvPr/>
        </p:nvGrpSpPr>
        <p:grpSpPr>
          <a:xfrm>
            <a:off x="6213917" y="641719"/>
            <a:ext cx="544515" cy="460107"/>
            <a:chOff x="3918650" y="293075"/>
            <a:chExt cx="488500" cy="412775"/>
          </a:xfrm>
          <a:solidFill>
            <a:srgbClr val="F2E92A"/>
          </a:solidFill>
        </p:grpSpPr>
        <p:sp>
          <p:nvSpPr>
            <p:cNvPr id="227" name="Google Shape;227;p33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" name="Google Shape;228;p33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0" name="Google Shape;230;p33"/>
          <p:cNvGrpSpPr/>
          <p:nvPr/>
        </p:nvGrpSpPr>
        <p:grpSpPr>
          <a:xfrm>
            <a:off x="7013608" y="606998"/>
            <a:ext cx="447873" cy="529523"/>
            <a:chOff x="4636075" y="261925"/>
            <a:chExt cx="401800" cy="475050"/>
          </a:xfrm>
          <a:solidFill>
            <a:srgbClr val="F2E92A"/>
          </a:solidFill>
        </p:grpSpPr>
        <p:sp>
          <p:nvSpPr>
            <p:cNvPr id="231" name="Google Shape;231;p33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2" name="Google Shape;232;p33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" name="Google Shape;233;p33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33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5" name="Google Shape;235;p33"/>
          <p:cNvSpPr/>
          <p:nvPr/>
        </p:nvSpPr>
        <p:spPr>
          <a:xfrm>
            <a:off x="7732541" y="647836"/>
            <a:ext cx="513192" cy="447873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36" name="Google Shape;236;p33"/>
          <p:cNvGrpSpPr/>
          <p:nvPr/>
        </p:nvGrpSpPr>
        <p:grpSpPr>
          <a:xfrm>
            <a:off x="8515676" y="651250"/>
            <a:ext cx="449211" cy="440349"/>
            <a:chOff x="5983625" y="301625"/>
            <a:chExt cx="403000" cy="395050"/>
          </a:xfrm>
          <a:solidFill>
            <a:srgbClr val="F2E92A"/>
          </a:solidFill>
        </p:grpSpPr>
        <p:sp>
          <p:nvSpPr>
            <p:cNvPr id="237" name="Google Shape;237;p33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33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" name="Google Shape;239;p33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240;p33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241;p33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" name="Google Shape;242;p33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33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33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33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33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33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33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33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251;p33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" name="Google Shape;252;p33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33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33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33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33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7" name="Google Shape;257;p33"/>
          <p:cNvGrpSpPr/>
          <p:nvPr/>
        </p:nvGrpSpPr>
        <p:grpSpPr>
          <a:xfrm>
            <a:off x="9270444" y="647823"/>
            <a:ext cx="442411" cy="441743"/>
            <a:chOff x="6660750" y="298550"/>
            <a:chExt cx="396900" cy="396300"/>
          </a:xfrm>
          <a:solidFill>
            <a:srgbClr val="F2E92A"/>
          </a:solidFill>
        </p:grpSpPr>
        <p:sp>
          <p:nvSpPr>
            <p:cNvPr id="258" name="Google Shape;258;p33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33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0" name="Google Shape;260;p33"/>
          <p:cNvGrpSpPr/>
          <p:nvPr/>
        </p:nvGrpSpPr>
        <p:grpSpPr>
          <a:xfrm>
            <a:off x="2497925" y="1343403"/>
            <a:ext cx="462809" cy="560148"/>
            <a:chOff x="584925" y="922575"/>
            <a:chExt cx="415200" cy="502525"/>
          </a:xfrm>
          <a:solidFill>
            <a:srgbClr val="F2E92A"/>
          </a:solidFill>
        </p:grpSpPr>
        <p:sp>
          <p:nvSpPr>
            <p:cNvPr id="261" name="Google Shape;261;p33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33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33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4" name="Google Shape;264;p33"/>
          <p:cNvGrpSpPr/>
          <p:nvPr/>
        </p:nvGrpSpPr>
        <p:grpSpPr>
          <a:xfrm>
            <a:off x="3235667" y="1330473"/>
            <a:ext cx="490063" cy="583973"/>
            <a:chOff x="1246775" y="910975"/>
            <a:chExt cx="439650" cy="523900"/>
          </a:xfrm>
          <a:solidFill>
            <a:srgbClr val="F2E92A"/>
          </a:solidFill>
        </p:grpSpPr>
        <p:sp>
          <p:nvSpPr>
            <p:cNvPr id="265" name="Google Shape;265;p33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33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33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8" name="Google Shape;268;p33"/>
          <p:cNvGrpSpPr/>
          <p:nvPr/>
        </p:nvGrpSpPr>
        <p:grpSpPr>
          <a:xfrm>
            <a:off x="3993168" y="1424383"/>
            <a:ext cx="477801" cy="397491"/>
            <a:chOff x="1926350" y="995225"/>
            <a:chExt cx="428650" cy="356600"/>
          </a:xfrm>
          <a:solidFill>
            <a:srgbClr val="F2E92A"/>
          </a:solidFill>
        </p:grpSpPr>
        <p:sp>
          <p:nvSpPr>
            <p:cNvPr id="269" name="Google Shape;269;p33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33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33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73" name="Google Shape;273;p33"/>
          <p:cNvSpPr/>
          <p:nvPr/>
        </p:nvSpPr>
        <p:spPr>
          <a:xfrm>
            <a:off x="4750080" y="1391069"/>
            <a:ext cx="466933" cy="464203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4" name="Google Shape;274;p33"/>
          <p:cNvSpPr/>
          <p:nvPr/>
        </p:nvSpPr>
        <p:spPr>
          <a:xfrm>
            <a:off x="5502175" y="1414227"/>
            <a:ext cx="465540" cy="417916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5" name="Google Shape;275;p33"/>
          <p:cNvSpPr/>
          <p:nvPr/>
        </p:nvSpPr>
        <p:spPr>
          <a:xfrm>
            <a:off x="6260372" y="1417627"/>
            <a:ext cx="451941" cy="411089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6" name="Google Shape;276;p33"/>
          <p:cNvSpPr/>
          <p:nvPr/>
        </p:nvSpPr>
        <p:spPr>
          <a:xfrm>
            <a:off x="7026735" y="1421695"/>
            <a:ext cx="422013" cy="402952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77" name="Google Shape;277;p33"/>
          <p:cNvGrpSpPr/>
          <p:nvPr/>
        </p:nvGrpSpPr>
        <p:grpSpPr>
          <a:xfrm>
            <a:off x="7756142" y="1394455"/>
            <a:ext cx="465540" cy="466209"/>
            <a:chOff x="5302225" y="968375"/>
            <a:chExt cx="417650" cy="418250"/>
          </a:xfrm>
          <a:solidFill>
            <a:srgbClr val="F2E92A"/>
          </a:solidFill>
        </p:grpSpPr>
        <p:sp>
          <p:nvSpPr>
            <p:cNvPr id="278" name="Google Shape;278;p33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33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0" name="Google Shape;280;p33"/>
          <p:cNvGrpSpPr/>
          <p:nvPr/>
        </p:nvGrpSpPr>
        <p:grpSpPr>
          <a:xfrm>
            <a:off x="8451694" y="1342037"/>
            <a:ext cx="577175" cy="562183"/>
            <a:chOff x="5926225" y="921350"/>
            <a:chExt cx="517800" cy="504350"/>
          </a:xfrm>
          <a:solidFill>
            <a:srgbClr val="F2E92A"/>
          </a:solidFill>
        </p:grpSpPr>
        <p:sp>
          <p:nvSpPr>
            <p:cNvPr id="281" name="Google Shape;281;p33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33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3" name="Google Shape;283;p33"/>
          <p:cNvGrpSpPr/>
          <p:nvPr/>
        </p:nvGrpSpPr>
        <p:grpSpPr>
          <a:xfrm>
            <a:off x="9222124" y="1352933"/>
            <a:ext cx="539053" cy="540419"/>
            <a:chOff x="6617400" y="931125"/>
            <a:chExt cx="483600" cy="484825"/>
          </a:xfrm>
          <a:solidFill>
            <a:srgbClr val="F2E92A"/>
          </a:solidFill>
        </p:grpSpPr>
        <p:sp>
          <p:nvSpPr>
            <p:cNvPr id="284" name="Google Shape;284;p33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6" name="Google Shape;286;p33"/>
          <p:cNvGrpSpPr/>
          <p:nvPr/>
        </p:nvGrpSpPr>
        <p:grpSpPr>
          <a:xfrm>
            <a:off x="2469333" y="2192083"/>
            <a:ext cx="519992" cy="364831"/>
            <a:chOff x="559275" y="1683950"/>
            <a:chExt cx="466500" cy="327300"/>
          </a:xfrm>
          <a:solidFill>
            <a:srgbClr val="F2E92A"/>
          </a:solidFill>
        </p:grpSpPr>
        <p:sp>
          <p:nvSpPr>
            <p:cNvPr id="287" name="Google Shape;287;p33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33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9" name="Google Shape;289;p33"/>
          <p:cNvGrpSpPr/>
          <p:nvPr/>
        </p:nvGrpSpPr>
        <p:grpSpPr>
          <a:xfrm>
            <a:off x="3220703" y="2119962"/>
            <a:ext cx="519992" cy="509096"/>
            <a:chOff x="1233350" y="1619250"/>
            <a:chExt cx="466500" cy="456725"/>
          </a:xfrm>
          <a:solidFill>
            <a:srgbClr val="F2E92A"/>
          </a:solidFill>
        </p:grpSpPr>
        <p:sp>
          <p:nvSpPr>
            <p:cNvPr id="290" name="Google Shape;290;p33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33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4" name="Google Shape;294;p33"/>
          <p:cNvGrpSpPr/>
          <p:nvPr/>
        </p:nvGrpSpPr>
        <p:grpSpPr>
          <a:xfrm>
            <a:off x="3995551" y="2091781"/>
            <a:ext cx="487332" cy="487332"/>
            <a:chOff x="1922075" y="1629000"/>
            <a:chExt cx="437200" cy="437200"/>
          </a:xfrm>
          <a:solidFill>
            <a:srgbClr val="F2E92A"/>
          </a:solidFill>
        </p:grpSpPr>
        <p:sp>
          <p:nvSpPr>
            <p:cNvPr id="295" name="Google Shape;295;p33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7" name="Google Shape;297;p33"/>
          <p:cNvGrpSpPr/>
          <p:nvPr/>
        </p:nvGrpSpPr>
        <p:grpSpPr>
          <a:xfrm>
            <a:off x="4737737" y="2128798"/>
            <a:ext cx="491401" cy="491401"/>
            <a:chOff x="2594325" y="1627175"/>
            <a:chExt cx="440850" cy="440850"/>
          </a:xfrm>
          <a:solidFill>
            <a:srgbClr val="F2E92A"/>
          </a:solidFill>
        </p:grpSpPr>
        <p:sp>
          <p:nvSpPr>
            <p:cNvPr id="298" name="Google Shape;298;p33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33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33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01" name="Google Shape;301;p33"/>
          <p:cNvSpPr/>
          <p:nvPr/>
        </p:nvSpPr>
        <p:spPr>
          <a:xfrm>
            <a:off x="5511010" y="2150660"/>
            <a:ext cx="447873" cy="447845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02" name="Google Shape;302;p33"/>
          <p:cNvGrpSpPr/>
          <p:nvPr/>
        </p:nvGrpSpPr>
        <p:grpSpPr>
          <a:xfrm>
            <a:off x="6286761" y="2092042"/>
            <a:ext cx="398828" cy="564913"/>
            <a:chOff x="3984000" y="1594200"/>
            <a:chExt cx="357800" cy="506800"/>
          </a:xfrm>
          <a:solidFill>
            <a:srgbClr val="F2E92A"/>
          </a:solidFill>
        </p:grpSpPr>
        <p:sp>
          <p:nvSpPr>
            <p:cNvPr id="303" name="Google Shape;303;p33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33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05" name="Google Shape;305;p33"/>
          <p:cNvGrpSpPr/>
          <p:nvPr/>
        </p:nvGrpSpPr>
        <p:grpSpPr>
          <a:xfrm>
            <a:off x="6974816" y="2213177"/>
            <a:ext cx="525453" cy="322640"/>
            <a:chOff x="4601275" y="1702875"/>
            <a:chExt cx="471400" cy="289450"/>
          </a:xfrm>
          <a:solidFill>
            <a:srgbClr val="F2E92A"/>
          </a:solidFill>
        </p:grpSpPr>
        <p:sp>
          <p:nvSpPr>
            <p:cNvPr id="306" name="Google Shape;306;p33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11" name="Google Shape;311;p33"/>
          <p:cNvGrpSpPr/>
          <p:nvPr/>
        </p:nvGrpSpPr>
        <p:grpSpPr>
          <a:xfrm>
            <a:off x="7751377" y="2134230"/>
            <a:ext cx="475071" cy="480533"/>
            <a:chOff x="5297950" y="1632050"/>
            <a:chExt cx="426200" cy="431100"/>
          </a:xfrm>
          <a:solidFill>
            <a:srgbClr val="F2E92A"/>
          </a:solidFill>
        </p:grpSpPr>
        <p:sp>
          <p:nvSpPr>
            <p:cNvPr id="312" name="Google Shape;312;p33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14" name="Google Shape;314;p33"/>
          <p:cNvGrpSpPr/>
          <p:nvPr/>
        </p:nvGrpSpPr>
        <p:grpSpPr>
          <a:xfrm>
            <a:off x="8501381" y="2119962"/>
            <a:ext cx="477801" cy="509096"/>
            <a:chOff x="5970800" y="1619250"/>
            <a:chExt cx="428650" cy="456725"/>
          </a:xfrm>
          <a:solidFill>
            <a:srgbClr val="F2E92A"/>
          </a:solidFill>
        </p:grpSpPr>
        <p:sp>
          <p:nvSpPr>
            <p:cNvPr id="315" name="Google Shape;315;p33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20" name="Google Shape;320;p33"/>
          <p:cNvGrpSpPr/>
          <p:nvPr/>
        </p:nvGrpSpPr>
        <p:grpSpPr>
          <a:xfrm>
            <a:off x="9230986" y="2113832"/>
            <a:ext cx="535625" cy="488669"/>
            <a:chOff x="6625350" y="1613750"/>
            <a:chExt cx="480525" cy="438400"/>
          </a:xfrm>
          <a:solidFill>
            <a:srgbClr val="F2E92A"/>
          </a:solidFill>
        </p:grpSpPr>
        <p:sp>
          <p:nvSpPr>
            <p:cNvPr id="321" name="Google Shape;321;p33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26" name="Google Shape;326;p33"/>
          <p:cNvGrpSpPr/>
          <p:nvPr/>
        </p:nvGrpSpPr>
        <p:grpSpPr>
          <a:xfrm>
            <a:off x="2527185" y="2908757"/>
            <a:ext cx="404289" cy="434247"/>
            <a:chOff x="611175" y="2326900"/>
            <a:chExt cx="362700" cy="389575"/>
          </a:xfrm>
          <a:solidFill>
            <a:srgbClr val="F2E92A"/>
          </a:solidFill>
        </p:grpSpPr>
        <p:sp>
          <p:nvSpPr>
            <p:cNvPr id="327" name="Google Shape;327;p33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1" name="Google Shape;331;p33"/>
          <p:cNvSpPr/>
          <p:nvPr/>
        </p:nvSpPr>
        <p:spPr>
          <a:xfrm>
            <a:off x="3267713" y="2912927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2" name="Google Shape;332;p33"/>
          <p:cNvSpPr/>
          <p:nvPr/>
        </p:nvSpPr>
        <p:spPr>
          <a:xfrm>
            <a:off x="4019110" y="2912927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3" name="Google Shape;333;p33"/>
          <p:cNvSpPr/>
          <p:nvPr/>
        </p:nvSpPr>
        <p:spPr>
          <a:xfrm>
            <a:off x="4770509" y="2912927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34" name="Google Shape;334;p33"/>
          <p:cNvGrpSpPr/>
          <p:nvPr/>
        </p:nvGrpSpPr>
        <p:grpSpPr>
          <a:xfrm>
            <a:off x="5621137" y="2839341"/>
            <a:ext cx="227336" cy="567644"/>
            <a:chOff x="3386850" y="2264625"/>
            <a:chExt cx="203950" cy="509250"/>
          </a:xfrm>
          <a:solidFill>
            <a:srgbClr val="F2E92A"/>
          </a:solidFill>
        </p:grpSpPr>
        <p:sp>
          <p:nvSpPr>
            <p:cNvPr id="335" name="Google Shape;335;p33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7" name="Google Shape;337;p33"/>
          <p:cNvGrpSpPr/>
          <p:nvPr/>
        </p:nvGrpSpPr>
        <p:grpSpPr>
          <a:xfrm>
            <a:off x="7144302" y="2911488"/>
            <a:ext cx="186484" cy="423351"/>
            <a:chOff x="4753325" y="2329350"/>
            <a:chExt cx="167300" cy="379800"/>
          </a:xfrm>
          <a:solidFill>
            <a:srgbClr val="F2E92A"/>
          </a:solidFill>
        </p:grpSpPr>
        <p:sp>
          <p:nvSpPr>
            <p:cNvPr id="338" name="Google Shape;338;p33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0" name="Google Shape;340;p33"/>
          <p:cNvGrpSpPr/>
          <p:nvPr/>
        </p:nvGrpSpPr>
        <p:grpSpPr>
          <a:xfrm>
            <a:off x="6389504" y="2842044"/>
            <a:ext cx="193339" cy="562209"/>
            <a:chOff x="4076175" y="2267050"/>
            <a:chExt cx="173450" cy="504375"/>
          </a:xfrm>
          <a:solidFill>
            <a:srgbClr val="F2E92A"/>
          </a:solidFill>
        </p:grpSpPr>
        <p:sp>
          <p:nvSpPr>
            <p:cNvPr id="341" name="Google Shape;341;p33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43" name="Google Shape;343;p33"/>
          <p:cNvSpPr/>
          <p:nvPr/>
        </p:nvSpPr>
        <p:spPr>
          <a:xfrm>
            <a:off x="7776100" y="2901361"/>
            <a:ext cx="426081" cy="449211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4" name="Google Shape;344;p33"/>
          <p:cNvGrpSpPr/>
          <p:nvPr/>
        </p:nvGrpSpPr>
        <p:grpSpPr>
          <a:xfrm>
            <a:off x="8506145" y="2909426"/>
            <a:ext cx="468272" cy="432881"/>
            <a:chOff x="5975075" y="2327500"/>
            <a:chExt cx="420100" cy="388350"/>
          </a:xfrm>
          <a:solidFill>
            <a:srgbClr val="F2E92A"/>
          </a:solidFill>
        </p:grpSpPr>
        <p:sp>
          <p:nvSpPr>
            <p:cNvPr id="345" name="Google Shape;345;p33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7" name="Google Shape;347;p33"/>
          <p:cNvGrpSpPr/>
          <p:nvPr/>
        </p:nvGrpSpPr>
        <p:grpSpPr>
          <a:xfrm>
            <a:off x="9348026" y="2896495"/>
            <a:ext cx="287249" cy="468272"/>
            <a:chOff x="6730350" y="2315900"/>
            <a:chExt cx="257700" cy="420100"/>
          </a:xfrm>
          <a:solidFill>
            <a:srgbClr val="F2E92A"/>
          </a:solidFill>
        </p:grpSpPr>
        <p:sp>
          <p:nvSpPr>
            <p:cNvPr id="348" name="Google Shape;348;p33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53" name="Google Shape;353;p33"/>
          <p:cNvGrpSpPr/>
          <p:nvPr/>
        </p:nvGrpSpPr>
        <p:grpSpPr>
          <a:xfrm>
            <a:off x="2656486" y="3611805"/>
            <a:ext cx="145687" cy="530888"/>
            <a:chOff x="727175" y="2957625"/>
            <a:chExt cx="130700" cy="476275"/>
          </a:xfrm>
          <a:solidFill>
            <a:srgbClr val="F2E92A"/>
          </a:solidFill>
        </p:grpSpPr>
        <p:sp>
          <p:nvSpPr>
            <p:cNvPr id="354" name="Google Shape;354;p33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56" name="Google Shape;356;p33"/>
          <p:cNvSpPr/>
          <p:nvPr/>
        </p:nvSpPr>
        <p:spPr>
          <a:xfrm>
            <a:off x="4008911" y="3590837"/>
            <a:ext cx="446480" cy="573077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7" name="Google Shape;357;p33"/>
          <p:cNvSpPr/>
          <p:nvPr/>
        </p:nvSpPr>
        <p:spPr>
          <a:xfrm>
            <a:off x="3315366" y="3590837"/>
            <a:ext cx="330777" cy="573077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58" name="Google Shape;358;p33"/>
          <p:cNvGrpSpPr/>
          <p:nvPr/>
        </p:nvGrpSpPr>
        <p:grpSpPr>
          <a:xfrm>
            <a:off x="4725475" y="3628804"/>
            <a:ext cx="515924" cy="496863"/>
            <a:chOff x="2583325" y="2972875"/>
            <a:chExt cx="462850" cy="445750"/>
          </a:xfrm>
          <a:solidFill>
            <a:srgbClr val="F2E92A"/>
          </a:solidFill>
        </p:grpSpPr>
        <p:sp>
          <p:nvSpPr>
            <p:cNvPr id="359" name="Google Shape;359;p33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1" name="Google Shape;361;p33"/>
          <p:cNvGrpSpPr/>
          <p:nvPr/>
        </p:nvGrpSpPr>
        <p:grpSpPr>
          <a:xfrm>
            <a:off x="5459148" y="3703013"/>
            <a:ext cx="551315" cy="348472"/>
            <a:chOff x="3241525" y="3039450"/>
            <a:chExt cx="494600" cy="312625"/>
          </a:xfrm>
          <a:solidFill>
            <a:srgbClr val="F2E92A"/>
          </a:solidFill>
        </p:grpSpPr>
        <p:sp>
          <p:nvSpPr>
            <p:cNvPr id="362" name="Google Shape;362;p33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64" name="Google Shape;364;p33"/>
          <p:cNvSpPr/>
          <p:nvPr/>
        </p:nvSpPr>
        <p:spPr>
          <a:xfrm>
            <a:off x="7000874" y="3640526"/>
            <a:ext cx="473733" cy="473705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65" name="Google Shape;365;p33"/>
          <p:cNvGrpSpPr/>
          <p:nvPr/>
        </p:nvGrpSpPr>
        <p:grpSpPr>
          <a:xfrm>
            <a:off x="7703725" y="3666258"/>
            <a:ext cx="570375" cy="421985"/>
            <a:chOff x="5255200" y="3006475"/>
            <a:chExt cx="511700" cy="378575"/>
          </a:xfrm>
          <a:solidFill>
            <a:srgbClr val="F2E92A"/>
          </a:solidFill>
        </p:grpSpPr>
        <p:sp>
          <p:nvSpPr>
            <p:cNvPr id="366" name="Google Shape;366;p33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8" name="Google Shape;368;p33"/>
          <p:cNvGrpSpPr/>
          <p:nvPr/>
        </p:nvGrpSpPr>
        <p:grpSpPr>
          <a:xfrm>
            <a:off x="6255439" y="3641761"/>
            <a:ext cx="461472" cy="470975"/>
            <a:chOff x="3955900" y="2984500"/>
            <a:chExt cx="414000" cy="422525"/>
          </a:xfrm>
          <a:solidFill>
            <a:srgbClr val="F2E92A"/>
          </a:solidFill>
        </p:grpSpPr>
        <p:sp>
          <p:nvSpPr>
            <p:cNvPr id="369" name="Google Shape;369;p33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72" name="Google Shape;372;p33"/>
          <p:cNvSpPr/>
          <p:nvPr/>
        </p:nvSpPr>
        <p:spPr>
          <a:xfrm>
            <a:off x="2474123" y="4425949"/>
            <a:ext cx="515896" cy="405655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3" name="Google Shape;373;p33"/>
          <p:cNvSpPr/>
          <p:nvPr/>
        </p:nvSpPr>
        <p:spPr>
          <a:xfrm>
            <a:off x="8560853" y="3618734"/>
            <a:ext cx="359368" cy="517289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74" name="Google Shape;374;p33"/>
          <p:cNvGrpSpPr/>
          <p:nvPr/>
        </p:nvGrpSpPr>
        <p:grpSpPr>
          <a:xfrm>
            <a:off x="9315366" y="3634935"/>
            <a:ext cx="352569" cy="500959"/>
            <a:chOff x="6701050" y="2978375"/>
            <a:chExt cx="316300" cy="449425"/>
          </a:xfrm>
          <a:solidFill>
            <a:srgbClr val="F2E92A"/>
          </a:solidFill>
        </p:grpSpPr>
        <p:sp>
          <p:nvSpPr>
            <p:cNvPr id="375" name="Google Shape;375;p33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7" name="Google Shape;377;p33"/>
          <p:cNvGrpSpPr/>
          <p:nvPr/>
        </p:nvGrpSpPr>
        <p:grpSpPr>
          <a:xfrm>
            <a:off x="3229537" y="4459816"/>
            <a:ext cx="502324" cy="337604"/>
            <a:chOff x="1241275" y="3718400"/>
            <a:chExt cx="450650" cy="302875"/>
          </a:xfrm>
          <a:solidFill>
            <a:srgbClr val="F2E92A"/>
          </a:solidFill>
        </p:grpSpPr>
        <p:sp>
          <p:nvSpPr>
            <p:cNvPr id="378" name="Google Shape;378;p33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2" name="Google Shape;382;p33"/>
          <p:cNvGrpSpPr/>
          <p:nvPr/>
        </p:nvGrpSpPr>
        <p:grpSpPr>
          <a:xfrm>
            <a:off x="3987732" y="4433955"/>
            <a:ext cx="488669" cy="389995"/>
            <a:chOff x="1921475" y="3695200"/>
            <a:chExt cx="438400" cy="349875"/>
          </a:xfrm>
          <a:solidFill>
            <a:srgbClr val="F2E92A"/>
          </a:solidFill>
        </p:grpSpPr>
        <p:sp>
          <p:nvSpPr>
            <p:cNvPr id="383" name="Google Shape;383;p33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6" name="Google Shape;386;p33"/>
          <p:cNvGrpSpPr/>
          <p:nvPr/>
        </p:nvGrpSpPr>
        <p:grpSpPr>
          <a:xfrm>
            <a:off x="4743867" y="4427825"/>
            <a:ext cx="479140" cy="401587"/>
            <a:chOff x="2599825" y="3689700"/>
            <a:chExt cx="429850" cy="360275"/>
          </a:xfrm>
          <a:solidFill>
            <a:srgbClr val="F2E92A"/>
          </a:solidFill>
        </p:grpSpPr>
        <p:sp>
          <p:nvSpPr>
            <p:cNvPr id="387" name="Google Shape;387;p33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9" name="Google Shape;389;p33"/>
          <p:cNvGrpSpPr/>
          <p:nvPr/>
        </p:nvGrpSpPr>
        <p:grpSpPr>
          <a:xfrm>
            <a:off x="5518366" y="4386304"/>
            <a:ext cx="432881" cy="451941"/>
            <a:chOff x="3294650" y="3652450"/>
            <a:chExt cx="388350" cy="405450"/>
          </a:xfrm>
          <a:solidFill>
            <a:srgbClr val="F2E92A"/>
          </a:solidFill>
        </p:grpSpPr>
        <p:sp>
          <p:nvSpPr>
            <p:cNvPr id="390" name="Google Shape;390;p33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3" name="Google Shape;393;p33"/>
          <p:cNvGrpSpPr/>
          <p:nvPr/>
        </p:nvGrpSpPr>
        <p:grpSpPr>
          <a:xfrm>
            <a:off x="6233675" y="4443485"/>
            <a:ext cx="505000" cy="370264"/>
            <a:chOff x="3936375" y="3703750"/>
            <a:chExt cx="453050" cy="332175"/>
          </a:xfrm>
          <a:solidFill>
            <a:srgbClr val="F2E92A"/>
          </a:solidFill>
        </p:grpSpPr>
        <p:sp>
          <p:nvSpPr>
            <p:cNvPr id="394" name="Google Shape;394;p33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9" name="Google Shape;399;p33"/>
          <p:cNvGrpSpPr/>
          <p:nvPr/>
        </p:nvGrpSpPr>
        <p:grpSpPr>
          <a:xfrm>
            <a:off x="6985043" y="4443485"/>
            <a:ext cx="505000" cy="370264"/>
            <a:chOff x="4610450" y="3703750"/>
            <a:chExt cx="453050" cy="332175"/>
          </a:xfrm>
          <a:solidFill>
            <a:srgbClr val="F2E92A"/>
          </a:solidFill>
        </p:grpSpPr>
        <p:sp>
          <p:nvSpPr>
            <p:cNvPr id="400" name="Google Shape;400;p33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2" name="Google Shape;402;p33"/>
          <p:cNvGrpSpPr/>
          <p:nvPr/>
        </p:nvGrpSpPr>
        <p:grpSpPr>
          <a:xfrm>
            <a:off x="7754109" y="4406061"/>
            <a:ext cx="469609" cy="445115"/>
            <a:chOff x="5300400" y="3670175"/>
            <a:chExt cx="421300" cy="399325"/>
          </a:xfrm>
          <a:solidFill>
            <a:srgbClr val="F2E92A"/>
          </a:solidFill>
        </p:grpSpPr>
        <p:sp>
          <p:nvSpPr>
            <p:cNvPr id="403" name="Google Shape;403;p33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33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08" name="Google Shape;408;p33"/>
          <p:cNvSpPr/>
          <p:nvPr/>
        </p:nvSpPr>
        <p:spPr>
          <a:xfrm>
            <a:off x="8479173" y="4367428"/>
            <a:ext cx="522723" cy="522695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09" name="Google Shape;409;p33"/>
          <p:cNvGrpSpPr/>
          <p:nvPr/>
        </p:nvGrpSpPr>
        <p:grpSpPr>
          <a:xfrm>
            <a:off x="9263645" y="4400598"/>
            <a:ext cx="456011" cy="456037"/>
            <a:chOff x="6654650" y="3665275"/>
            <a:chExt cx="409100" cy="409125"/>
          </a:xfrm>
          <a:solidFill>
            <a:srgbClr val="F2E92A"/>
          </a:solidFill>
        </p:grpSpPr>
        <p:sp>
          <p:nvSpPr>
            <p:cNvPr id="410" name="Google Shape;410;p33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33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12" name="Google Shape;412;p33"/>
          <p:cNvGrpSpPr/>
          <p:nvPr/>
        </p:nvGrpSpPr>
        <p:grpSpPr>
          <a:xfrm>
            <a:off x="2482265" y="5132906"/>
            <a:ext cx="494132" cy="494160"/>
            <a:chOff x="570875" y="4322250"/>
            <a:chExt cx="443300" cy="443325"/>
          </a:xfrm>
          <a:solidFill>
            <a:srgbClr val="F2E92A"/>
          </a:solidFill>
        </p:grpSpPr>
        <p:sp>
          <p:nvSpPr>
            <p:cNvPr id="413" name="Google Shape;413;p33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33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3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3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17" name="Google Shape;417;p33"/>
          <p:cNvSpPr/>
          <p:nvPr/>
        </p:nvSpPr>
        <p:spPr>
          <a:xfrm>
            <a:off x="3213259" y="5229071"/>
            <a:ext cx="534984" cy="302215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18" name="Google Shape;418;p33"/>
          <p:cNvGrpSpPr/>
          <p:nvPr/>
        </p:nvGrpSpPr>
        <p:grpSpPr>
          <a:xfrm>
            <a:off x="4052383" y="5096178"/>
            <a:ext cx="359368" cy="567616"/>
            <a:chOff x="1979475" y="4289300"/>
            <a:chExt cx="322400" cy="509225"/>
          </a:xfrm>
          <a:solidFill>
            <a:srgbClr val="F2E92A"/>
          </a:solidFill>
        </p:grpSpPr>
        <p:sp>
          <p:nvSpPr>
            <p:cNvPr id="419" name="Google Shape;419;p33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33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33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2" name="Google Shape;422;p33"/>
          <p:cNvGrpSpPr/>
          <p:nvPr/>
        </p:nvGrpSpPr>
        <p:grpSpPr>
          <a:xfrm>
            <a:off x="4771761" y="5103646"/>
            <a:ext cx="424019" cy="552680"/>
            <a:chOff x="2624850" y="4296000"/>
            <a:chExt cx="380400" cy="495825"/>
          </a:xfrm>
          <a:solidFill>
            <a:srgbClr val="F2E92A"/>
          </a:solidFill>
        </p:grpSpPr>
        <p:sp>
          <p:nvSpPr>
            <p:cNvPr id="423" name="Google Shape;423;p33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33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33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26" name="Google Shape;426;p33"/>
          <p:cNvSpPr/>
          <p:nvPr/>
        </p:nvSpPr>
        <p:spPr>
          <a:xfrm>
            <a:off x="6259705" y="5153521"/>
            <a:ext cx="453279" cy="45330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27" name="Google Shape;427;p33"/>
          <p:cNvSpPr/>
          <p:nvPr/>
        </p:nvSpPr>
        <p:spPr>
          <a:xfrm>
            <a:off x="5508306" y="5182113"/>
            <a:ext cx="453279" cy="396124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28" name="Google Shape;428;p33"/>
          <p:cNvSpPr/>
          <p:nvPr/>
        </p:nvSpPr>
        <p:spPr>
          <a:xfrm>
            <a:off x="7009039" y="5151486"/>
            <a:ext cx="457404" cy="457376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29" name="Google Shape;429;p33"/>
          <p:cNvGrpSpPr/>
          <p:nvPr/>
        </p:nvGrpSpPr>
        <p:grpSpPr>
          <a:xfrm>
            <a:off x="7726882" y="5158099"/>
            <a:ext cx="524060" cy="443777"/>
            <a:chOff x="5275975" y="4344850"/>
            <a:chExt cx="470150" cy="398125"/>
          </a:xfrm>
          <a:solidFill>
            <a:srgbClr val="F2E92A"/>
          </a:solidFill>
        </p:grpSpPr>
        <p:sp>
          <p:nvSpPr>
            <p:cNvPr id="430" name="Google Shape;430;p33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33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33" name="Google Shape;433;p33"/>
          <p:cNvSpPr/>
          <p:nvPr/>
        </p:nvSpPr>
        <p:spPr>
          <a:xfrm>
            <a:off x="8505035" y="5144688"/>
            <a:ext cx="471003" cy="470975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34" name="Google Shape;434;p33"/>
          <p:cNvGrpSpPr/>
          <p:nvPr/>
        </p:nvGrpSpPr>
        <p:grpSpPr>
          <a:xfrm>
            <a:off x="9250017" y="5122038"/>
            <a:ext cx="483264" cy="515896"/>
            <a:chOff x="6642425" y="4312500"/>
            <a:chExt cx="433550" cy="462825"/>
          </a:xfrm>
          <a:solidFill>
            <a:srgbClr val="F2E92A"/>
          </a:solidFill>
        </p:grpSpPr>
        <p:sp>
          <p:nvSpPr>
            <p:cNvPr id="435" name="Google Shape;435;p33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38" name="Google Shape;438;p33"/>
          <p:cNvSpPr/>
          <p:nvPr/>
        </p:nvSpPr>
        <p:spPr>
          <a:xfrm>
            <a:off x="2419001" y="5948476"/>
            <a:ext cx="620703" cy="366196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39" name="Google Shape;439;p33"/>
          <p:cNvGrpSpPr/>
          <p:nvPr/>
        </p:nvGrpSpPr>
        <p:grpSpPr>
          <a:xfrm>
            <a:off x="3232937" y="5887704"/>
            <a:ext cx="495497" cy="487332"/>
            <a:chOff x="1244325" y="4999400"/>
            <a:chExt cx="444525" cy="437200"/>
          </a:xfrm>
          <a:solidFill>
            <a:srgbClr val="F2E92A"/>
          </a:solidFill>
        </p:grpSpPr>
        <p:sp>
          <p:nvSpPr>
            <p:cNvPr id="440" name="Google Shape;440;p33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5" name="Google Shape;445;p33"/>
          <p:cNvGrpSpPr/>
          <p:nvPr/>
        </p:nvGrpSpPr>
        <p:grpSpPr>
          <a:xfrm>
            <a:off x="4028558" y="5872042"/>
            <a:ext cx="407020" cy="518627"/>
            <a:chOff x="1958100" y="4985350"/>
            <a:chExt cx="365150" cy="465275"/>
          </a:xfrm>
          <a:solidFill>
            <a:srgbClr val="F2E92A"/>
          </a:solidFill>
        </p:grpSpPr>
        <p:sp>
          <p:nvSpPr>
            <p:cNvPr id="446" name="Google Shape;446;p33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9" name="Google Shape;449;p33"/>
          <p:cNvGrpSpPr/>
          <p:nvPr/>
        </p:nvGrpSpPr>
        <p:grpSpPr>
          <a:xfrm>
            <a:off x="4749970" y="5891772"/>
            <a:ext cx="466933" cy="479836"/>
            <a:chOff x="2605300" y="5003050"/>
            <a:chExt cx="418900" cy="430475"/>
          </a:xfrm>
          <a:solidFill>
            <a:srgbClr val="F2E92A"/>
          </a:solidFill>
        </p:grpSpPr>
        <p:sp>
          <p:nvSpPr>
            <p:cNvPr id="450" name="Google Shape;450;p33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3" name="Google Shape;453;p33"/>
          <p:cNvGrpSpPr/>
          <p:nvPr/>
        </p:nvGrpSpPr>
        <p:grpSpPr>
          <a:xfrm>
            <a:off x="5455749" y="5902000"/>
            <a:ext cx="558113" cy="458741"/>
            <a:chOff x="3238475" y="5012225"/>
            <a:chExt cx="500700" cy="411550"/>
          </a:xfrm>
          <a:solidFill>
            <a:srgbClr val="F2E92A"/>
          </a:solidFill>
        </p:grpSpPr>
        <p:sp>
          <p:nvSpPr>
            <p:cNvPr id="454" name="Google Shape;454;p33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9" name="Google Shape;459;p33"/>
          <p:cNvGrpSpPr/>
          <p:nvPr/>
        </p:nvGrpSpPr>
        <p:grpSpPr>
          <a:xfrm>
            <a:off x="6931260" y="5852981"/>
            <a:ext cx="612565" cy="556748"/>
            <a:chOff x="4562200" y="4968250"/>
            <a:chExt cx="549550" cy="499475"/>
          </a:xfrm>
          <a:solidFill>
            <a:srgbClr val="F2E92A"/>
          </a:solidFill>
        </p:grpSpPr>
        <p:sp>
          <p:nvSpPr>
            <p:cNvPr id="460" name="Google Shape;460;p33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33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33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33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33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65" name="Google Shape;465;p33"/>
          <p:cNvGrpSpPr/>
          <p:nvPr/>
        </p:nvGrpSpPr>
        <p:grpSpPr>
          <a:xfrm>
            <a:off x="6273831" y="5884303"/>
            <a:ext cx="424688" cy="493435"/>
            <a:chOff x="3972400" y="4996350"/>
            <a:chExt cx="381000" cy="442675"/>
          </a:xfrm>
          <a:solidFill>
            <a:srgbClr val="F2E92A"/>
          </a:solidFill>
        </p:grpSpPr>
        <p:sp>
          <p:nvSpPr>
            <p:cNvPr id="466" name="Google Shape;466;p33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33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68" name="Google Shape;468;p33"/>
          <p:cNvGrpSpPr/>
          <p:nvPr/>
        </p:nvGrpSpPr>
        <p:grpSpPr>
          <a:xfrm>
            <a:off x="7688091" y="5842782"/>
            <a:ext cx="601669" cy="577147"/>
            <a:chOff x="5241175" y="4959100"/>
            <a:chExt cx="539775" cy="517775"/>
          </a:xfrm>
          <a:solidFill>
            <a:srgbClr val="F2E92A"/>
          </a:solidFill>
        </p:grpSpPr>
        <p:sp>
          <p:nvSpPr>
            <p:cNvPr id="469" name="Google Shape;469;p33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33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33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33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33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33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5" name="Google Shape;475;p33"/>
          <p:cNvSpPr/>
          <p:nvPr/>
        </p:nvSpPr>
        <p:spPr>
          <a:xfrm>
            <a:off x="8475773" y="5985235"/>
            <a:ext cx="529523" cy="292684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2E9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76" name="Google Shape;476;p33"/>
          <p:cNvGrpSpPr/>
          <p:nvPr/>
        </p:nvGrpSpPr>
        <p:grpSpPr>
          <a:xfrm>
            <a:off x="9297670" y="5928527"/>
            <a:ext cx="385925" cy="443776"/>
            <a:chOff x="6685175" y="5036025"/>
            <a:chExt cx="346225" cy="398125"/>
          </a:xfrm>
          <a:solidFill>
            <a:srgbClr val="F2E92A"/>
          </a:solidFill>
        </p:grpSpPr>
        <p:sp>
          <p:nvSpPr>
            <p:cNvPr id="477" name="Google Shape;477;p33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33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33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33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33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B89D8B1-572D-C412-CB5A-59EDF85942B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4763" y="855190"/>
            <a:ext cx="1090566" cy="11601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9E4F-5169-EBEA-821B-12DAA5992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BD" b="1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TITLE OF DECK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53BA2-52BD-3199-8A5A-D0EF93D35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BD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2-5 Word Tagline or Mission</a:t>
            </a:r>
          </a:p>
        </p:txBody>
      </p:sp>
      <p:pic>
        <p:nvPicPr>
          <p:cNvPr id="4" name="Google Shape;65;p16">
            <a:extLst>
              <a:ext uri="{FF2B5EF4-FFF2-40B4-BE49-F238E27FC236}">
                <a16:creationId xmlns:a16="http://schemas.microsoft.com/office/drawing/2014/main" id="{9A33ED87-C9BE-59C3-C1DF-CD6C2E44834A}"/>
              </a:ext>
            </a:extLst>
          </p:cNvPr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6025" y="6198525"/>
            <a:ext cx="1824649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66;p16">
            <a:extLst>
              <a:ext uri="{FF2B5EF4-FFF2-40B4-BE49-F238E27FC236}">
                <a16:creationId xmlns:a16="http://schemas.microsoft.com/office/drawing/2014/main" id="{26B0C842-B34E-2A4C-52EB-27CC752E7A08}"/>
              </a:ext>
            </a:extLst>
          </p:cNvPr>
          <p:cNvSpPr/>
          <p:nvPr/>
        </p:nvSpPr>
        <p:spPr>
          <a:xfrm>
            <a:off x="10403499" y="5426512"/>
            <a:ext cx="1469700" cy="603300"/>
          </a:xfrm>
          <a:prstGeom prst="roundRect">
            <a:avLst>
              <a:gd name="adj" fmla="val 16667"/>
            </a:avLst>
          </a:prstGeom>
          <a:solidFill>
            <a:srgbClr val="F254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FFFFFF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your own logo below</a:t>
            </a:r>
            <a:endParaRPr sz="1400" dirty="0">
              <a:solidFill>
                <a:srgbClr val="FFFFFF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214E7AC-026F-7B96-7894-3E1CDEC760A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E2951-4275-B34E-C194-CDB44628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BD" b="1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Bold Concise</a:t>
            </a:r>
            <a:br>
              <a:rPr lang="en-BD" b="1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</a:br>
            <a:r>
              <a:rPr lang="en-BD" b="1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Statement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34E38-FB2B-A81B-35B0-1F16F8B2808C}"/>
              </a:ext>
            </a:extLst>
          </p:cNvPr>
          <p:cNvSpPr txBox="1"/>
          <p:nvPr/>
        </p:nvSpPr>
        <p:spPr>
          <a:xfrm>
            <a:off x="3803650" y="2351782"/>
            <a:ext cx="4584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sz="320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Ambitious longer</a:t>
            </a:r>
          </a:p>
          <a:p>
            <a:pPr algn="ctr"/>
            <a:r>
              <a:rPr lang="en-BD" sz="320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Statement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8FDFC-E162-4BA4-F942-648755443680}"/>
              </a:ext>
            </a:extLst>
          </p:cNvPr>
          <p:cNvSpPr txBox="1"/>
          <p:nvPr/>
        </p:nvSpPr>
        <p:spPr>
          <a:xfrm>
            <a:off x="3803650" y="4090094"/>
            <a:ext cx="458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sz="220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What’s your core mission? </a:t>
            </a:r>
          </a:p>
          <a:p>
            <a:pPr algn="ctr"/>
            <a:r>
              <a:rPr lang="en-BD" sz="220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What are you trying to solve/build?</a:t>
            </a:r>
          </a:p>
        </p:txBody>
      </p:sp>
      <p:pic>
        <p:nvPicPr>
          <p:cNvPr id="6" name="Google Shape;73;p17">
            <a:extLst>
              <a:ext uri="{FF2B5EF4-FFF2-40B4-BE49-F238E27FC236}">
                <a16:creationId xmlns:a16="http://schemas.microsoft.com/office/drawing/2014/main" id="{BDF65674-E197-C202-3CF1-46B35DB40C5A}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4;p17">
            <a:extLst>
              <a:ext uri="{FF2B5EF4-FFF2-40B4-BE49-F238E27FC236}">
                <a16:creationId xmlns:a16="http://schemas.microsoft.com/office/drawing/2014/main" id="{EE2D2A10-E0D5-079A-993C-AF925421FC8A}"/>
              </a:ext>
            </a:extLst>
          </p:cNvPr>
          <p:cNvSpPr/>
          <p:nvPr/>
        </p:nvSpPr>
        <p:spPr>
          <a:xfrm>
            <a:off x="11119975" y="5401290"/>
            <a:ext cx="1469700" cy="754500"/>
          </a:xfrm>
          <a:prstGeom prst="roundRect">
            <a:avLst>
              <a:gd name="adj" fmla="val 16667"/>
            </a:avLst>
          </a:prstGeom>
          <a:solidFill>
            <a:srgbClr val="F254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FFFFFF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your brand’s icon on every page </a:t>
            </a:r>
            <a:endParaRPr sz="1200" dirty="0">
              <a:solidFill>
                <a:srgbClr val="FFFFFF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50AF52BD-95D0-8FFD-7376-58736AA52DA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sp>
        <p:nvSpPr>
          <p:cNvPr id="3" name="Google Shape;74;p17">
            <a:extLst>
              <a:ext uri="{FF2B5EF4-FFF2-40B4-BE49-F238E27FC236}">
                <a16:creationId xmlns:a16="http://schemas.microsoft.com/office/drawing/2014/main" id="{D29F900E-3844-3514-95E9-AD5D5047CCBC}"/>
              </a:ext>
            </a:extLst>
          </p:cNvPr>
          <p:cNvSpPr/>
          <p:nvPr/>
        </p:nvSpPr>
        <p:spPr>
          <a:xfrm>
            <a:off x="5091309" y="5731880"/>
            <a:ext cx="2009382" cy="822346"/>
          </a:xfrm>
          <a:prstGeom prst="roundRect">
            <a:avLst>
              <a:gd name="adj" fmla="val 16667"/>
            </a:avLst>
          </a:prstGeom>
          <a:solidFill>
            <a:srgbClr val="F2545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FFFFFF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To differentiate yourself from others, this is the slide you are looking for.</a:t>
            </a:r>
            <a:endParaRPr sz="1200" dirty="0">
              <a:solidFill>
                <a:srgbClr val="FFFFFF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398205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750" y="334516"/>
            <a:ext cx="5040000" cy="720000"/>
          </a:xfrm>
        </p:spPr>
        <p:txBody>
          <a:bodyPr anchor="ctr">
            <a:normAutofit/>
          </a:bodyPr>
          <a:lstStyle/>
          <a:p>
            <a:pPr algn="ctr"/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Current Problem</a:t>
            </a:r>
            <a:endParaRPr lang="en-BD" b="1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4410" y="1494053"/>
            <a:ext cx="8063179" cy="41873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Identify the current frustration or identified market pain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What is broken?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Why is it broken?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Why should your product or service exist?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What is the opportunity?</a:t>
            </a:r>
          </a:p>
          <a:p>
            <a:endParaRPr lang="en-BD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11" name="Google Shape;73;p17">
            <a:extLst>
              <a:ext uri="{FF2B5EF4-FFF2-40B4-BE49-F238E27FC236}">
                <a16:creationId xmlns:a16="http://schemas.microsoft.com/office/drawing/2014/main" id="{48AAE1AF-6BCF-5458-159E-C725BBDE1FFE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89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999" y="347216"/>
            <a:ext cx="5040000" cy="720000"/>
          </a:xfrm>
        </p:spPr>
        <p:txBody>
          <a:bodyPr anchor="ctr">
            <a:normAutofit/>
          </a:bodyPr>
          <a:lstStyle/>
          <a:p>
            <a:pPr algn="ctr"/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Why is there a need?</a:t>
            </a:r>
            <a:endParaRPr lang="en-BD" b="1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4410" y="1494053"/>
            <a:ext cx="8063179" cy="4187393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Why is now the right time for your business to succeed?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Explain macro trends (i.e. new technologies, laws, etc) that give you a chance to succeed where others have failed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2" name="Google Shape;73;p17">
            <a:extLst>
              <a:ext uri="{FF2B5EF4-FFF2-40B4-BE49-F238E27FC236}">
                <a16:creationId xmlns:a16="http://schemas.microsoft.com/office/drawing/2014/main" id="{B639B220-B55D-5EEB-3508-96CDE3EEF2DA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670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 fontScale="90000"/>
          </a:bodyPr>
          <a:lstStyle/>
          <a:p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Your Product or Service</a:t>
            </a:r>
            <a:endParaRPr lang="en-BD" b="1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040000" cy="5040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Description of product/service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Key Differentiators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Images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Showcase a demonstration of product if Possible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3F5AA8-7E09-DFB4-4088-309CFA18AA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1562" y="3213100"/>
            <a:ext cx="1473200" cy="749300"/>
          </a:xfrm>
          <a:prstGeom prst="rect">
            <a:avLst/>
          </a:prstGeom>
        </p:spPr>
      </p:pic>
      <p:pic>
        <p:nvPicPr>
          <p:cNvPr id="8" name="Google Shape;73;p17">
            <a:extLst>
              <a:ext uri="{FF2B5EF4-FFF2-40B4-BE49-F238E27FC236}">
                <a16:creationId xmlns:a16="http://schemas.microsoft.com/office/drawing/2014/main" id="{30C514CE-B861-EE8A-8A26-F8C92F8DA0F8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Size of Market</a:t>
            </a:r>
            <a:endParaRPr lang="en-BD" b="1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040000" cy="5040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Include data/stats on market size, existing proof points, etc.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Include graphs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Use multiple slides if needed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3F28D1-8185-C516-8092-7861ADADEC3E}"/>
              </a:ext>
            </a:extLst>
          </p:cNvPr>
          <p:cNvSpPr txBox="1"/>
          <p:nvPr/>
        </p:nvSpPr>
        <p:spPr>
          <a:xfrm>
            <a:off x="2705100" y="6419684"/>
            <a:ext cx="90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Please provide sources/references of the data you have used in this slide. It will strengthen your claim.</a:t>
            </a:r>
            <a:endParaRPr lang="en-BD" sz="120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2BA6C-46A6-59B8-AB6E-554A497E6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1563" y="3213100"/>
            <a:ext cx="1473200" cy="749300"/>
          </a:xfrm>
          <a:prstGeom prst="rect">
            <a:avLst/>
          </a:prstGeom>
        </p:spPr>
      </p:pic>
      <p:pic>
        <p:nvPicPr>
          <p:cNvPr id="9" name="Google Shape;73;p17">
            <a:extLst>
              <a:ext uri="{FF2B5EF4-FFF2-40B4-BE49-F238E27FC236}">
                <a16:creationId xmlns:a16="http://schemas.microsoft.com/office/drawing/2014/main" id="{5B7B40D7-DFC5-6624-63FE-2BD2C1C4907B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93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Industry</a:t>
            </a:r>
            <a:endParaRPr lang="en-BD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040000" cy="5040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Competition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Market Share (pie chart at right)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Existing Product/Service Options</a:t>
            </a:r>
            <a:endParaRPr lang="en-GB" sz="1800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1B55FB-2EFD-6ECF-04E7-C4A3F5911E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2700" y="4933950"/>
            <a:ext cx="3124200" cy="1079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B183CD-3F42-916A-9AB1-0338AE6B81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1562" y="3213100"/>
            <a:ext cx="1473200" cy="749300"/>
          </a:xfrm>
          <a:prstGeom prst="rect">
            <a:avLst/>
          </a:prstGeom>
        </p:spPr>
      </p:pic>
      <p:pic>
        <p:nvPicPr>
          <p:cNvPr id="11" name="Google Shape;73;p17">
            <a:extLst>
              <a:ext uri="{FF2B5EF4-FFF2-40B4-BE49-F238E27FC236}">
                <a16:creationId xmlns:a16="http://schemas.microsoft.com/office/drawing/2014/main" id="{02575940-1217-ECF4-5774-265AA0449D00}"/>
              </a:ext>
            </a:extLst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45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Traction to Date</a:t>
            </a:r>
            <a:endParaRPr lang="en-BD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249862" cy="5040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Explain market viability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Current stats on usage, sales, traction, etc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Plan for getting initial users/customers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itchFamily="2" charset="77"/>
              </a:rPr>
              <a:t>Speak to roadmap &amp; near term plans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chemeClr val="accent4">
                  <a:lumMod val="20000"/>
                  <a:lumOff val="80000"/>
                </a:schemeClr>
              </a:solidFill>
              <a:latin typeface="Montserrat" pitchFamily="2" charset="77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C9F2335-529C-30DF-58DF-F5DA867170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00" y="25400"/>
            <a:ext cx="1803400" cy="11324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46F2CF-6B55-C4D9-0C80-A126903A65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1563" y="3213100"/>
            <a:ext cx="1473200" cy="749300"/>
          </a:xfrm>
          <a:prstGeom prst="rect">
            <a:avLst/>
          </a:prstGeom>
        </p:spPr>
      </p:pic>
      <p:pic>
        <p:nvPicPr>
          <p:cNvPr id="5" name="Google Shape;73;p17">
            <a:extLst>
              <a:ext uri="{FF2B5EF4-FFF2-40B4-BE49-F238E27FC236}">
                <a16:creationId xmlns:a16="http://schemas.microsoft.com/office/drawing/2014/main" id="{52C4A5CE-BCD8-3F69-C6C5-6AA983638B39}"/>
              </a:ext>
            </a:extLst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73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682</Words>
  <Application>Microsoft Macintosh PowerPoint</Application>
  <PresentationFormat>Widescreen</PresentationFormat>
  <Paragraphs>124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Montserrat</vt:lpstr>
      <vt:lpstr>Wingdings</vt:lpstr>
      <vt:lpstr>Office Theme</vt:lpstr>
      <vt:lpstr>How To Use This Deck</vt:lpstr>
      <vt:lpstr>TITLE OF DECK GOES HERE</vt:lpstr>
      <vt:lpstr>Bold Concise Statement</vt:lpstr>
      <vt:lpstr>Current Problem</vt:lpstr>
      <vt:lpstr>Why is there a need?</vt:lpstr>
      <vt:lpstr>Your Product or Service</vt:lpstr>
      <vt:lpstr>Size of Market</vt:lpstr>
      <vt:lpstr>Industry</vt:lpstr>
      <vt:lpstr>Traction to Date</vt:lpstr>
      <vt:lpstr>Business Model</vt:lpstr>
      <vt:lpstr>Revenue Flow</vt:lpstr>
      <vt:lpstr>Customer Acquisition</vt:lpstr>
      <vt:lpstr>Team Members</vt:lpstr>
      <vt:lpstr>Summary</vt:lpstr>
      <vt:lpstr>Fundraising ask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Azad, Abul Kalam Ahsanul</dc:creator>
  <cp:lastModifiedBy>Azad, Abul Kalam Ahsanul</cp:lastModifiedBy>
  <cp:revision>12</cp:revision>
  <dcterms:created xsi:type="dcterms:W3CDTF">2023-03-26T13:30:23Z</dcterms:created>
  <dcterms:modified xsi:type="dcterms:W3CDTF">2023-03-27T19:03:10Z</dcterms:modified>
</cp:coreProperties>
</file>